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9" r:id="rId2"/>
    <p:sldId id="256" r:id="rId3"/>
    <p:sldId id="268" r:id="rId4"/>
    <p:sldId id="258" r:id="rId5"/>
    <p:sldId id="263" r:id="rId6"/>
    <p:sldId id="269" r:id="rId7"/>
    <p:sldId id="257" r:id="rId8"/>
    <p:sldId id="266" r:id="rId9"/>
    <p:sldId id="264" r:id="rId10"/>
    <p:sldId id="267" r:id="rId11"/>
    <p:sldId id="260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neke Jansen" initials="JJ" lastIdx="4" clrIdx="0">
    <p:extLst>
      <p:ext uri="{19B8F6BF-5375-455C-9EA6-DF929625EA0E}">
        <p15:presenceInfo xmlns:p15="http://schemas.microsoft.com/office/powerpoint/2012/main" userId="98d9bc620d8d77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/>
    <p:restoredTop sz="94705"/>
  </p:normalViewPr>
  <p:slideViewPr>
    <p:cSldViewPr snapToGrid="0" snapToObjects="1" showGuides="1">
      <p:cViewPr varScale="1">
        <p:scale>
          <a:sx n="63" d="100"/>
          <a:sy n="63" d="100"/>
        </p:scale>
        <p:origin x="121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95F4C-8B48-FC4B-BED7-C7D2133872D6}" type="datetimeFigureOut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B2FA1-1D49-294F-B4FD-F789D45085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8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B0CA3B5A-B884-0745-89C3-02FC12891771}"/>
              </a:ext>
            </a:extLst>
          </p:cNvPr>
          <p:cNvSpPr/>
          <p:nvPr userDrawn="1"/>
        </p:nvSpPr>
        <p:spPr>
          <a:xfrm>
            <a:off x="0" y="1030287"/>
            <a:ext cx="9144000" cy="5462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5911FCA-356D-8547-A34D-072305841111}"/>
              </a:ext>
            </a:extLst>
          </p:cNvPr>
          <p:cNvSpPr/>
          <p:nvPr userDrawn="1"/>
        </p:nvSpPr>
        <p:spPr>
          <a:xfrm>
            <a:off x="0" y="1122363"/>
            <a:ext cx="9144000" cy="26846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22363"/>
            <a:ext cx="5294086" cy="2189638"/>
          </a:xfrm>
        </p:spPr>
        <p:txBody>
          <a:bodyPr anchor="b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72857"/>
            <a:ext cx="4103914" cy="123571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5140F36-4360-2B46-8F38-E52C42F81B74}" type="datetime1">
              <a:rPr lang="nl-NL" smtClean="0"/>
              <a:t>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144942B5-682F-1347-A91B-A7279EE906E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99543CF-9BF1-2D4B-AEE4-03EF01B85218}"/>
              </a:ext>
            </a:extLst>
          </p:cNvPr>
          <p:cNvSpPr/>
          <p:nvPr userDrawn="1"/>
        </p:nvSpPr>
        <p:spPr>
          <a:xfrm>
            <a:off x="-1" y="-6263"/>
            <a:ext cx="6789107" cy="989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DCD66AC-6750-5242-BFDB-A3A535C137F4}"/>
              </a:ext>
            </a:extLst>
          </p:cNvPr>
          <p:cNvSpPr/>
          <p:nvPr userDrawn="1"/>
        </p:nvSpPr>
        <p:spPr>
          <a:xfrm>
            <a:off x="1" y="1030287"/>
            <a:ext cx="9143999" cy="920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05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9BDD-A9F1-9248-AB3F-5ADB59AE72FB}" type="datetime1">
              <a:rPr lang="nl-NL" smtClean="0"/>
              <a:t>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88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80D974F5-9099-494E-B37C-D681A07DBD3E}"/>
              </a:ext>
            </a:extLst>
          </p:cNvPr>
          <p:cNvSpPr/>
          <p:nvPr userDrawn="1"/>
        </p:nvSpPr>
        <p:spPr>
          <a:xfrm>
            <a:off x="-2" y="4816800"/>
            <a:ext cx="9144000" cy="204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42B0103-64A4-8646-9EC9-CC590B4A3FA2}"/>
              </a:ext>
            </a:extLst>
          </p:cNvPr>
          <p:cNvSpPr/>
          <p:nvPr userDrawn="1"/>
        </p:nvSpPr>
        <p:spPr>
          <a:xfrm>
            <a:off x="0" y="4354343"/>
            <a:ext cx="9143998" cy="4624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0A5E018-4A59-E842-966E-84A304D9FB9D}"/>
              </a:ext>
            </a:extLst>
          </p:cNvPr>
          <p:cNvSpPr/>
          <p:nvPr userDrawn="1"/>
        </p:nvSpPr>
        <p:spPr>
          <a:xfrm>
            <a:off x="0" y="4816800"/>
            <a:ext cx="9144000" cy="5016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6274F764-69C5-E141-B544-3BFAB5429D7A}"/>
              </a:ext>
            </a:extLst>
          </p:cNvPr>
          <p:cNvSpPr/>
          <p:nvPr userDrawn="1"/>
        </p:nvSpPr>
        <p:spPr>
          <a:xfrm>
            <a:off x="-1" y="-6263"/>
            <a:ext cx="9144001" cy="989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40E966F6-8C89-D04D-B648-DEE749979D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3812" y="403201"/>
            <a:ext cx="7776373" cy="387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5878621" cy="820455"/>
          </a:xfrm>
        </p:spPr>
        <p:txBody>
          <a:bodyPr>
            <a:normAutofit/>
          </a:bodyPr>
          <a:lstStyle>
            <a:lvl1pPr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8866"/>
            <a:ext cx="7886700" cy="491809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0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CF83EA70-93F8-324A-837F-4583338ED4FA}"/>
              </a:ext>
            </a:extLst>
          </p:cNvPr>
          <p:cNvSpPr/>
          <p:nvPr userDrawn="1"/>
        </p:nvSpPr>
        <p:spPr>
          <a:xfrm>
            <a:off x="0" y="820455"/>
            <a:ext cx="9144000" cy="54809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8E8-47E6-114D-A8F2-922D0A0E1D3B}" type="datetime1">
              <a:rPr lang="nl-NL" smtClean="0"/>
              <a:t>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305-704C-144B-A2D9-C0C735F921D7}" type="datetime1">
              <a:rPr lang="nl-NL" smtClean="0"/>
              <a:t>4-5-2022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84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5BFD-FF76-4C41-A6B1-9F5787ED2F8B}" type="datetime1">
              <a:rPr lang="nl-NL" smtClean="0"/>
              <a:t>4-5-2022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79E3-B657-D04D-B22D-77100F1B36BE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47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FD3C-ACB0-1743-9266-D3285B944E15}" type="datetime1">
              <a:rPr lang="nl-NL" smtClean="0"/>
              <a:t>4-5-2022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7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B8CA-4E9E-5B47-8EA3-5658EB76C437}" type="datetime1">
              <a:rPr lang="nl-NL" smtClean="0"/>
              <a:t>4-5-2022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3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om een afbeelding toe te 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C81E-0E1E-B745-A51E-F34A440D7035}" type="datetime1">
              <a:rPr lang="nl-NL" smtClean="0"/>
              <a:t>4-5-2022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0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5787A926-40E0-934F-B498-86E86C279A6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739267" y="155390"/>
            <a:ext cx="2201703" cy="763653"/>
          </a:xfrm>
          <a:prstGeom prst="rect">
            <a:avLst/>
          </a:prstGeom>
        </p:spPr>
      </p:pic>
      <p:grpSp>
        <p:nvGrpSpPr>
          <p:cNvPr id="15" name="Groep 14">
            <a:extLst>
              <a:ext uri="{FF2B5EF4-FFF2-40B4-BE49-F238E27FC236}">
                <a16:creationId xmlns:a16="http://schemas.microsoft.com/office/drawing/2014/main" id="{0FDF19B0-44F3-5F4F-8CB3-8D7A8C2B8A97}"/>
              </a:ext>
            </a:extLst>
          </p:cNvPr>
          <p:cNvGrpSpPr/>
          <p:nvPr userDrawn="1"/>
        </p:nvGrpSpPr>
        <p:grpSpPr>
          <a:xfrm>
            <a:off x="0" y="-8916"/>
            <a:ext cx="6613742" cy="916618"/>
            <a:chOff x="-1" y="-8916"/>
            <a:chExt cx="6375749" cy="916618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0C364B3C-78D2-3F4D-926F-7B1353826568}"/>
                </a:ext>
              </a:extLst>
            </p:cNvPr>
            <p:cNvSpPr/>
            <p:nvPr userDrawn="1"/>
          </p:nvSpPr>
          <p:spPr>
            <a:xfrm>
              <a:off x="-1" y="-8916"/>
              <a:ext cx="6375749" cy="9166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55453DA8-562E-4245-A397-D0DED118753C}"/>
                </a:ext>
              </a:extLst>
            </p:cNvPr>
            <p:cNvSpPr/>
            <p:nvPr userDrawn="1"/>
          </p:nvSpPr>
          <p:spPr>
            <a:xfrm>
              <a:off x="0" y="822902"/>
              <a:ext cx="6375748" cy="8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1" name="Rechthoek 10">
            <a:extLst>
              <a:ext uri="{FF2B5EF4-FFF2-40B4-BE49-F238E27FC236}">
                <a16:creationId xmlns:a16="http://schemas.microsoft.com/office/drawing/2014/main" id="{EFD0C471-B514-9045-8CDD-7F1E88D8FE83}"/>
              </a:ext>
            </a:extLst>
          </p:cNvPr>
          <p:cNvSpPr/>
          <p:nvPr userDrawn="1"/>
        </p:nvSpPr>
        <p:spPr>
          <a:xfrm>
            <a:off x="-2" y="6492874"/>
            <a:ext cx="9144001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54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17523"/>
            <a:ext cx="7886700" cy="3759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CD8CF142-9F74-6546-B22C-FBCAA08E0A95}" type="datetime1">
              <a:rPr lang="nl-NL" smtClean="0"/>
              <a:t>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144942B5-682F-1347-A91B-A7279EE906E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013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208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Tenslotte ter overweging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Volgens de visie Samen Sterk voor de Toekomst zijn gemeenten en maatschappelijke partners samen verantwoordelijk voor de uitvoering van de jeugdhulp:</a:t>
            </a:r>
          </a:p>
          <a:p>
            <a:r>
              <a:rPr lang="nl-NL" sz="2400" dirty="0"/>
              <a:t>Wat betekent dit voor de rol van de raad?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760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23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43804-1276-6344-9C9B-652BAE5DA0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Inzicht in de jeugdzorg?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DC382B-4877-754D-BAC1-D60268DA7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544" y="4172857"/>
            <a:ext cx="4024170" cy="1235710"/>
          </a:xfrm>
        </p:spPr>
        <p:txBody>
          <a:bodyPr>
            <a:normAutofit/>
          </a:bodyPr>
          <a:lstStyle/>
          <a:p>
            <a:r>
              <a:rPr lang="en-US" dirty="0" err="1"/>
              <a:t>Resultaten</a:t>
            </a:r>
            <a:r>
              <a:rPr lang="en-US" dirty="0"/>
              <a:t> van het </a:t>
            </a:r>
            <a:r>
              <a:rPr lang="en-US" dirty="0" err="1"/>
              <a:t>onderzoek</a:t>
            </a:r>
            <a:r>
              <a:rPr lang="en-US" dirty="0"/>
              <a:t> </a:t>
            </a:r>
            <a:r>
              <a:rPr lang="en-US" dirty="0" err="1"/>
              <a:t>Jeugdhulp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verwijzing</a:t>
            </a:r>
            <a:endParaRPr lang="en-US" dirty="0"/>
          </a:p>
          <a:p>
            <a:r>
              <a:rPr lang="en-US" dirty="0"/>
              <a:t>Mei 2022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0520D5-404F-2D4F-9C83-929A7A2B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193-DDF5-4447-B116-F284B0B9EF13}" type="datetime1">
              <a:rPr lang="nl-NL" smtClean="0"/>
              <a:t>4-5-2022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D0AEB7-5F71-9644-A2F8-62AFE8B3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0A6FA0-DE3F-6641-AF4D-FA9FE5909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329C94A-2322-D949-BB27-7DB426E1F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628" y="1970314"/>
            <a:ext cx="4100286" cy="4100286"/>
          </a:xfrm>
          <a:prstGeom prst="rect">
            <a:avLst/>
          </a:prstGeom>
        </p:spPr>
      </p:pic>
      <p:pic>
        <p:nvPicPr>
          <p:cNvPr id="9" name="Afbeelding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2828260"/>
            <a:ext cx="1877976" cy="166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9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Aanleiding voor het onderzoek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Quickscan</a:t>
            </a:r>
            <a:r>
              <a:rPr lang="nl-NL" dirty="0"/>
              <a:t> Sociaal Domein 2020 door RKC: </a:t>
            </a:r>
          </a:p>
          <a:p>
            <a:r>
              <a:rPr lang="nl-NL" dirty="0"/>
              <a:t>Hoog gebruik en hoge kosten jeugdhulp, hoger dan landelijk gemiddelde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CBS-cijfers:</a:t>
            </a:r>
          </a:p>
          <a:p>
            <a:r>
              <a:rPr lang="nl-NL" dirty="0"/>
              <a:t>In Leiden en Leiderdorp (fors) meer hulp zonder verwijzer dan in andere gemeenten.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7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83878-704F-E942-83D6-2FF0CFD2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Wat </a:t>
            </a:r>
            <a:r>
              <a:rPr lang="en-US" dirty="0" err="1"/>
              <a:t>hebben</a:t>
            </a:r>
            <a:r>
              <a:rPr lang="en-US" dirty="0"/>
              <a:t> we </a:t>
            </a:r>
            <a:r>
              <a:rPr lang="en-US" dirty="0" err="1"/>
              <a:t>onderzocht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887411-7BE2-5249-ADC1-1D229008A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Wat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veranderingen</a:t>
            </a:r>
            <a:r>
              <a:rPr lang="en-US" dirty="0"/>
              <a:t> in de </a:t>
            </a:r>
            <a:r>
              <a:rPr lang="en-US" dirty="0" err="1"/>
              <a:t>categorieën</a:t>
            </a:r>
            <a:r>
              <a:rPr lang="en-US" dirty="0"/>
              <a:t> </a:t>
            </a:r>
            <a:r>
              <a:rPr lang="en-US" dirty="0" err="1"/>
              <a:t>verwijzers</a:t>
            </a:r>
            <a:r>
              <a:rPr lang="en-US" dirty="0"/>
              <a:t> van </a:t>
            </a:r>
            <a:r>
              <a:rPr lang="en-US" dirty="0" err="1"/>
              <a:t>Jeugdhulp</a:t>
            </a:r>
            <a:r>
              <a:rPr lang="en-US" dirty="0"/>
              <a:t> </a:t>
            </a:r>
            <a:r>
              <a:rPr lang="en-US" dirty="0" err="1"/>
              <a:t>sinds</a:t>
            </a:r>
            <a:r>
              <a:rPr lang="en-US" dirty="0"/>
              <a:t> 2015 en </a:t>
            </a:r>
            <a:r>
              <a:rPr lang="en-US" dirty="0" err="1"/>
              <a:t>vooral</a:t>
            </a:r>
            <a:r>
              <a:rPr lang="en-US" dirty="0"/>
              <a:t> in de </a:t>
            </a:r>
            <a:r>
              <a:rPr lang="en-US" dirty="0" err="1"/>
              <a:t>categorie</a:t>
            </a:r>
            <a:r>
              <a:rPr lang="en-US" dirty="0"/>
              <a:t> ‘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verwijzer</a:t>
            </a:r>
            <a:r>
              <a:rPr lang="en-US" dirty="0"/>
              <a:t>’ en wat is </a:t>
            </a:r>
            <a:r>
              <a:rPr lang="en-US" dirty="0" err="1"/>
              <a:t>daarvoor</a:t>
            </a:r>
            <a:r>
              <a:rPr lang="en-US" dirty="0"/>
              <a:t> de </a:t>
            </a:r>
            <a:r>
              <a:rPr lang="en-US" dirty="0" err="1"/>
              <a:t>verklaring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Het onderzoek is in 2021.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294D67F-8DAE-3F40-995F-5C710723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B9E595-911D-BE44-AE06-D2CF562B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4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1368F244-3478-204A-BAC2-9A6528A4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10A2-336B-6047-BBAB-5DD8E3C0F1F5}" type="datetime1">
              <a:rPr lang="nl-NL" smtClean="0"/>
              <a:t>4-5-2022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66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33C32-3054-C948-A9D4-9E3319EF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Uitkomsten</a:t>
            </a:r>
            <a:r>
              <a:rPr lang="en-US" dirty="0"/>
              <a:t> 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048672-B2C5-6F43-91D5-4AC0D909B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Categorie ‘geen verwijzer’ bevat in de Leidse regio enkel de hulp door de Jeugd- en Gezinsteams (</a:t>
            </a:r>
            <a:r>
              <a:rPr lang="nl-NL" dirty="0" err="1"/>
              <a:t>JGT’s</a:t>
            </a:r>
            <a:r>
              <a:rPr lang="nl-NL" dirty="0"/>
              <a:t>).</a:t>
            </a:r>
            <a:br>
              <a:rPr lang="nl-NL" dirty="0"/>
            </a:br>
            <a:endParaRPr lang="nl-NL" dirty="0"/>
          </a:p>
          <a:p>
            <a:r>
              <a:rPr lang="nl-NL" dirty="0"/>
              <a:t>Een objectieve vergelijking met andere gemeenten is niet mogelijk, omdat iedere gemeente zelf kan bepalen wat er wordt verstaan onder de categorie ‘geen verwijzer’. 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671C60-9DEF-494B-8F75-7B4D51FE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77E5D0-9047-2547-BF1C-AF461286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5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226BEC86-77D8-C649-9C79-4245EC80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5E90-7603-AE43-8424-77E77CB78118}" type="datetime1">
              <a:rPr lang="nl-NL" smtClean="0"/>
              <a:t>4-5-2022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02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33C32-3054-C948-A9D4-9E3319EF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Conclusies</a:t>
            </a:r>
            <a:r>
              <a:rPr lang="en-US" dirty="0"/>
              <a:t> over de </a:t>
            </a:r>
            <a:r>
              <a:rPr lang="en-US" dirty="0" err="1"/>
              <a:t>hulp</a:t>
            </a:r>
            <a:r>
              <a:rPr lang="en-US" dirty="0"/>
              <a:t> door JGT’s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048672-B2C5-6F43-91D5-4AC0D909B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Steeds meer jeugdigen krijgen hulp van de </a:t>
            </a:r>
            <a:r>
              <a:rPr lang="nl-NL" dirty="0" err="1"/>
              <a:t>JGT’s</a:t>
            </a:r>
            <a:r>
              <a:rPr lang="nl-NL" dirty="0"/>
              <a:t> (</a:t>
            </a:r>
            <a:r>
              <a:rPr lang="nl-NL" sz="2400" dirty="0"/>
              <a:t>Sinds 2021: de Jeugdteams</a:t>
            </a:r>
            <a:r>
              <a:rPr lang="nl-NL" dirty="0"/>
              <a:t>).</a:t>
            </a:r>
          </a:p>
          <a:p>
            <a:r>
              <a:rPr lang="nl-NL" dirty="0"/>
              <a:t>Onbekend is waar in praktijk preventie ophoudt en hulp begint.</a:t>
            </a:r>
          </a:p>
          <a:p>
            <a:r>
              <a:rPr lang="nl-NL" dirty="0"/>
              <a:t>De </a:t>
            </a:r>
            <a:r>
              <a:rPr lang="nl-NL" dirty="0" err="1"/>
              <a:t>JGT’s</a:t>
            </a:r>
            <a:r>
              <a:rPr lang="nl-NL" dirty="0"/>
              <a:t> leveren soms noodgedwongen hulp waar ze niet voor zijn: zware hulp waar op dat moment geen andere hulpverlener voor beschikbaar is.</a:t>
            </a:r>
            <a:br>
              <a:rPr lang="nl-NL" dirty="0"/>
            </a:br>
            <a:r>
              <a:rPr lang="nl-NL" sz="2400" i="1" dirty="0"/>
              <a:t>Onder de nieuwe verordening is dit niet meer mogelijk. </a:t>
            </a:r>
            <a:endParaRPr lang="nl-NL" sz="2400" dirty="0"/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671C60-9DEF-494B-8F75-7B4D51FE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77E5D0-9047-2547-BF1C-AF461286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6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226BEC86-77D8-C649-9C79-4245EC80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5E90-7603-AE43-8424-77E77CB78118}" type="datetime1">
              <a:rPr lang="nl-NL" smtClean="0"/>
              <a:t>4-5-2022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14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33C32-3054-C948-A9D4-9E3319EF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Conclusies</a:t>
            </a:r>
            <a:r>
              <a:rPr lang="en-US" dirty="0"/>
              <a:t> </a:t>
            </a:r>
            <a:r>
              <a:rPr lang="en-US" dirty="0" err="1"/>
              <a:t>Beleid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048672-B2C5-6F43-91D5-4AC0D909B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Het </a:t>
            </a:r>
            <a:r>
              <a:rPr lang="nl-NL" u="sng" dirty="0"/>
              <a:t>zicht ontbreekt </a:t>
            </a:r>
            <a:r>
              <a:rPr lang="nl-NL" dirty="0"/>
              <a:t>op diverse aspecten:</a:t>
            </a:r>
          </a:p>
          <a:p>
            <a:pPr lvl="1"/>
            <a:r>
              <a:rPr lang="nl-NL" dirty="0"/>
              <a:t>de kosten per kind of per traject,</a:t>
            </a:r>
          </a:p>
          <a:p>
            <a:pPr lvl="1"/>
            <a:r>
              <a:rPr lang="nl-NL" dirty="0"/>
              <a:t>de effectiviteit van de hulp,</a:t>
            </a:r>
          </a:p>
          <a:p>
            <a:pPr lvl="1"/>
            <a:r>
              <a:rPr lang="nl-NL" dirty="0"/>
              <a:t>De diversiteit van problemen waarvoor de hulp een oplossing biedt. </a:t>
            </a:r>
          </a:p>
          <a:p>
            <a:r>
              <a:rPr lang="nl-NL" dirty="0"/>
              <a:t>De </a:t>
            </a:r>
            <a:r>
              <a:rPr lang="nl-NL" dirty="0" err="1"/>
              <a:t>JGT’s</a:t>
            </a:r>
            <a:r>
              <a:rPr lang="nl-NL" dirty="0"/>
              <a:t> registeren vanaf het derde gesprek.</a:t>
            </a:r>
          </a:p>
          <a:p>
            <a:r>
              <a:rPr lang="nl-NL" dirty="0"/>
              <a:t>Sommige dossiers hebben (slechts) een ‘waakvlamfunctie’.</a:t>
            </a:r>
          </a:p>
          <a:p>
            <a:r>
              <a:rPr lang="nl-NL" dirty="0"/>
              <a:t>De data die beschikbaar zijn, worden </a:t>
            </a:r>
            <a:br>
              <a:rPr lang="nl-NL" dirty="0"/>
            </a:br>
            <a:r>
              <a:rPr lang="nl-NL" dirty="0"/>
              <a:t>onvoldoende benut voor bijsturing van het beleid. </a:t>
            </a:r>
            <a:br>
              <a:rPr lang="nl-NL" dirty="0"/>
            </a:br>
            <a:endParaRPr lang="nl-NL" dirty="0"/>
          </a:p>
          <a:p>
            <a:r>
              <a:rPr lang="nl-NL" i="1" dirty="0"/>
              <a:t>Een sturingsfilosofie ontbrak lange tijd. 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671C60-9DEF-494B-8F75-7B4D51FE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77E5D0-9047-2547-BF1C-AF461286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7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226BEC86-77D8-C649-9C79-4245EC80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5E90-7603-AE43-8424-77E77CB78118}" type="datetime1">
              <a:rPr lang="nl-NL" smtClean="0"/>
              <a:t>4-5-2022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340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Aanbevelingen aan het college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Beperk de administratieve lasten maar registreer  wat nodig is</a:t>
            </a:r>
          </a:p>
          <a:p>
            <a:r>
              <a:rPr lang="nl-NL" dirty="0"/>
              <a:t>Evalueer na 2 jaar wat betere registratie oplevert versus wat het vergt aan administratieve lasten</a:t>
            </a:r>
          </a:p>
          <a:p>
            <a:r>
              <a:rPr lang="nl-NL" dirty="0"/>
              <a:t>Maak beter gebruik van de data die het CBS registreert door gerichte analyses</a:t>
            </a:r>
          </a:p>
          <a:p>
            <a:r>
              <a:rPr lang="nl-NL" dirty="0"/>
              <a:t>Analyseer de gevolgen van de nieuwe verordening</a:t>
            </a:r>
          </a:p>
          <a:p>
            <a:r>
              <a:rPr lang="nl-NL" dirty="0"/>
              <a:t>Analyseer wat en hoeveel de Jeugdteams aan preventie doen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10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Aanbevelingen Gemeenteraden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Bezie wat het betekent dat preventie technisch niet onder de jeugdwet valt. </a:t>
            </a:r>
          </a:p>
          <a:p>
            <a:r>
              <a:rPr lang="nl-NL" dirty="0"/>
              <a:t>Zie toe op continue aandacht voor de sturingsfilosofie en de uitwerking daarvan. </a:t>
            </a:r>
            <a:br>
              <a:rPr lang="nl-NL" dirty="0"/>
            </a:br>
            <a:r>
              <a:rPr lang="nl-NL" sz="2400" dirty="0"/>
              <a:t>Bewaak hoe de indicatoren uit de aanbesteding worden uitgewerkt.</a:t>
            </a:r>
          </a:p>
          <a:p>
            <a:r>
              <a:rPr lang="nl-NL" dirty="0"/>
              <a:t>Bewaak de gevolgen van de nieuwe verordening.</a:t>
            </a:r>
            <a:br>
              <a:rPr lang="nl-NL" dirty="0"/>
            </a:br>
            <a:r>
              <a:rPr lang="nl-NL" sz="2400" dirty="0"/>
              <a:t>Het risico bestaat dat kinderen met een behoefte aan zwaardere hulp tussen wal en schip vallen. </a:t>
            </a:r>
          </a:p>
          <a:p>
            <a:r>
              <a:rPr lang="nl-NL" dirty="0"/>
              <a:t>Vraag aan het college om in het 1</a:t>
            </a:r>
            <a:r>
              <a:rPr lang="nl-NL" baseline="30000" dirty="0"/>
              <a:t>e</a:t>
            </a:r>
            <a:r>
              <a:rPr lang="nl-NL" dirty="0"/>
              <a:t> kwartaal 2024 te rapporteren over de voortgang van de aanbevelingen van de RKC.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A0B-32CF-5C48-AA88-58FE29E9B386}" type="datetime1">
              <a:rPr lang="nl-NL" smtClean="0"/>
              <a:t>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34571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52152"/>
      </a:accent1>
      <a:accent2>
        <a:srgbClr val="009FE3"/>
      </a:accent2>
      <a:accent3>
        <a:srgbClr val="706F6F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483</Words>
  <Application>Microsoft Office PowerPoint</Application>
  <PresentationFormat>Diavoorstelling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Inzicht in de jeugdzorg?</vt:lpstr>
      <vt:lpstr>Aanleiding voor het onderzoek</vt:lpstr>
      <vt:lpstr>Wat hebben we onderzocht?</vt:lpstr>
      <vt:lpstr>Uitkomsten  </vt:lpstr>
      <vt:lpstr>Conclusies over de hulp door JGT’s </vt:lpstr>
      <vt:lpstr>Conclusies Beleid</vt:lpstr>
      <vt:lpstr>Aanbevelingen aan het college</vt:lpstr>
      <vt:lpstr>Aanbevelingen Gemeenteraden</vt:lpstr>
      <vt:lpstr>Tenslotte ter overweging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Beatrice Snel</cp:lastModifiedBy>
  <cp:revision>54</cp:revision>
  <dcterms:created xsi:type="dcterms:W3CDTF">2018-04-12T15:00:45Z</dcterms:created>
  <dcterms:modified xsi:type="dcterms:W3CDTF">2022-05-04T19:58:52Z</dcterms:modified>
</cp:coreProperties>
</file>