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/>
    <p:restoredTop sz="94705"/>
  </p:normalViewPr>
  <p:slideViewPr>
    <p:cSldViewPr snapToGrid="0" snapToObjects="1" showGuides="1">
      <p:cViewPr varScale="1">
        <p:scale>
          <a:sx n="130" d="100"/>
          <a:sy n="130" d="100"/>
        </p:scale>
        <p:origin x="13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95F4C-8B48-FC4B-BED7-C7D2133872D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2FA1-1D49-294F-B4FD-F789D45085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8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0CA3B5A-B884-0745-89C3-02FC12891771}"/>
              </a:ext>
            </a:extLst>
          </p:cNvPr>
          <p:cNvSpPr/>
          <p:nvPr userDrawn="1"/>
        </p:nvSpPr>
        <p:spPr>
          <a:xfrm>
            <a:off x="0" y="1030287"/>
            <a:ext cx="9144000" cy="5462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5911FCA-356D-8547-A34D-072305841111}"/>
              </a:ext>
            </a:extLst>
          </p:cNvPr>
          <p:cNvSpPr/>
          <p:nvPr userDrawn="1"/>
        </p:nvSpPr>
        <p:spPr>
          <a:xfrm>
            <a:off x="0" y="1122363"/>
            <a:ext cx="9144000" cy="2684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5294086" cy="2189638"/>
          </a:xfrm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2857"/>
            <a:ext cx="4103914" cy="123571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5140F36-4360-2B46-8F38-E52C42F81B74}" type="datetime1">
              <a:rPr lang="nl-NL" smtClean="0"/>
              <a:t>26-11-2019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99543CF-9BF1-2D4B-AEE4-03EF01B85218}"/>
              </a:ext>
            </a:extLst>
          </p:cNvPr>
          <p:cNvSpPr/>
          <p:nvPr userDrawn="1"/>
        </p:nvSpPr>
        <p:spPr>
          <a:xfrm>
            <a:off x="-1" y="-6263"/>
            <a:ext cx="6789107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CD66AC-6750-5242-BFDB-A3A535C137F4}"/>
              </a:ext>
            </a:extLst>
          </p:cNvPr>
          <p:cNvSpPr/>
          <p:nvPr userDrawn="1"/>
        </p:nvSpPr>
        <p:spPr>
          <a:xfrm>
            <a:off x="1" y="1030287"/>
            <a:ext cx="9143999" cy="920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9BDD-A9F1-9248-AB3F-5ADB59AE72FB}" type="datetime1">
              <a:rPr lang="nl-NL" smtClean="0"/>
              <a:t>26-11-2019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8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80D974F5-9099-494E-B37C-D681A07DBD3E}"/>
              </a:ext>
            </a:extLst>
          </p:cNvPr>
          <p:cNvSpPr/>
          <p:nvPr userDrawn="1"/>
        </p:nvSpPr>
        <p:spPr>
          <a:xfrm>
            <a:off x="-2" y="4816800"/>
            <a:ext cx="91440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42B0103-64A4-8646-9EC9-CC590B4A3FA2}"/>
              </a:ext>
            </a:extLst>
          </p:cNvPr>
          <p:cNvSpPr/>
          <p:nvPr userDrawn="1"/>
        </p:nvSpPr>
        <p:spPr>
          <a:xfrm>
            <a:off x="0" y="4354343"/>
            <a:ext cx="9143998" cy="462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0A5E018-4A59-E842-966E-84A304D9FB9D}"/>
              </a:ext>
            </a:extLst>
          </p:cNvPr>
          <p:cNvSpPr/>
          <p:nvPr userDrawn="1"/>
        </p:nvSpPr>
        <p:spPr>
          <a:xfrm>
            <a:off x="0" y="4816800"/>
            <a:ext cx="9144000" cy="501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274F764-69C5-E141-B544-3BFAB5429D7A}"/>
              </a:ext>
            </a:extLst>
          </p:cNvPr>
          <p:cNvSpPr/>
          <p:nvPr userDrawn="1"/>
        </p:nvSpPr>
        <p:spPr>
          <a:xfrm>
            <a:off x="-1" y="-6263"/>
            <a:ext cx="9144001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0E966F6-8C89-D04D-B648-DEE749979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812" y="403201"/>
            <a:ext cx="7776373" cy="38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5878621" cy="820455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866"/>
            <a:ext cx="7886700" cy="491809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26-11-2019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0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CF83EA70-93F8-324A-837F-4583338ED4FA}"/>
              </a:ext>
            </a:extLst>
          </p:cNvPr>
          <p:cNvSpPr/>
          <p:nvPr userDrawn="1"/>
        </p:nvSpPr>
        <p:spPr>
          <a:xfrm>
            <a:off x="0" y="820455"/>
            <a:ext cx="9144000" cy="54809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8E8-47E6-114D-A8F2-922D0A0E1D3B}" type="datetime1">
              <a:rPr lang="nl-NL" smtClean="0"/>
              <a:t>26-11-2019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305-704C-144B-A2D9-C0C735F921D7}" type="datetime1">
              <a:rPr lang="nl-NL" smtClean="0"/>
              <a:t>26-11-2019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8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5BFD-FF76-4C41-A6B1-9F5787ED2F8B}" type="datetime1">
              <a:rPr lang="nl-NL" smtClean="0"/>
              <a:t>26-11-2019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79E3-B657-D04D-B22D-77100F1B36BE}" type="datetime1">
              <a:rPr lang="nl-NL" smtClean="0"/>
              <a:t>26-11-2019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7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FD3C-ACB0-1743-9266-D3285B944E15}" type="datetime1">
              <a:rPr lang="nl-NL" smtClean="0"/>
              <a:t>26-11-2019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7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B8CA-4E9E-5B47-8EA3-5658EB76C437}" type="datetime1">
              <a:rPr lang="nl-NL" smtClean="0"/>
              <a:t>26-11-2019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3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om een afbeelding toe te 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C81E-0E1E-B745-A51E-F34A440D7035}" type="datetime1">
              <a:rPr lang="nl-NL" smtClean="0"/>
              <a:t>26-11-2019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0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787A926-40E0-934F-B498-86E86C279A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9267" y="155390"/>
            <a:ext cx="2201703" cy="763653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id="{0FDF19B0-44F3-5F4F-8CB3-8D7A8C2B8A97}"/>
              </a:ext>
            </a:extLst>
          </p:cNvPr>
          <p:cNvGrpSpPr/>
          <p:nvPr userDrawn="1"/>
        </p:nvGrpSpPr>
        <p:grpSpPr>
          <a:xfrm>
            <a:off x="0" y="-8916"/>
            <a:ext cx="6613742" cy="916618"/>
            <a:chOff x="-1" y="-8916"/>
            <a:chExt cx="6375749" cy="916618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0C364B3C-78D2-3F4D-926F-7B1353826568}"/>
                </a:ext>
              </a:extLst>
            </p:cNvPr>
            <p:cNvSpPr/>
            <p:nvPr userDrawn="1"/>
          </p:nvSpPr>
          <p:spPr>
            <a:xfrm>
              <a:off x="-1" y="-8916"/>
              <a:ext cx="6375749" cy="9166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5453DA8-562E-4245-A397-D0DED118753C}"/>
                </a:ext>
              </a:extLst>
            </p:cNvPr>
            <p:cNvSpPr/>
            <p:nvPr userDrawn="1"/>
          </p:nvSpPr>
          <p:spPr>
            <a:xfrm>
              <a:off x="0" y="822902"/>
              <a:ext cx="6375748" cy="8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EFD0C471-B514-9045-8CDD-7F1E88D8FE83}"/>
              </a:ext>
            </a:extLst>
          </p:cNvPr>
          <p:cNvSpPr/>
          <p:nvPr userDrawn="1"/>
        </p:nvSpPr>
        <p:spPr>
          <a:xfrm>
            <a:off x="-2" y="6492874"/>
            <a:ext cx="9144001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5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17523"/>
            <a:ext cx="7886700" cy="375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CD8CF142-9F74-6546-B22C-FBCAA08E0A95}" type="datetime1">
              <a:rPr lang="nl-NL" smtClean="0"/>
              <a:t>26-11-2019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1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0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43804-1276-6344-9C9B-652BAE5DA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Duurzaamheid </a:t>
            </a:r>
            <a:br>
              <a:rPr lang="nl-NL" dirty="0"/>
            </a:br>
            <a:r>
              <a:rPr lang="nl-NL" b="1" dirty="0"/>
              <a:t>Leiden en </a:t>
            </a:r>
            <a:br>
              <a:rPr lang="nl-NL" dirty="0"/>
            </a:br>
            <a:r>
              <a:rPr lang="nl-NL" b="1" dirty="0"/>
              <a:t>Leiderdorp 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DC382B-4877-754D-BAC1-D60268DA7E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Onderzoek Rekenkamercommissie Leiden-Leiderdorp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520D5-404F-2D4F-9C83-929A7A2B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193-DDF5-4447-B116-F284B0B9EF13}" type="datetime1">
              <a:rPr lang="nl-NL" smtClean="0"/>
              <a:t>26-11-2019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D0AEB7-5F71-9644-A2F8-62AFE8B3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0A6FA0-DE3F-6641-AF4D-FA9FE590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329C94A-2322-D949-BB27-7DB426E1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28" y="1970314"/>
            <a:ext cx="4100286" cy="410028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BB9E3F1-171E-464B-BDF3-20D4D6A1CC7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273236" y="2671303"/>
            <a:ext cx="2242114" cy="21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9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Doelstellingen beide gemeenten, zoals opgenomen in:</a:t>
            </a:r>
          </a:p>
          <a:p>
            <a:pPr lvl="1"/>
            <a:r>
              <a:rPr lang="nl-NL" dirty="0"/>
              <a:t>Leiden: </a:t>
            </a:r>
          </a:p>
          <a:p>
            <a:pPr lvl="2"/>
            <a:r>
              <a:rPr lang="nl-NL" dirty="0"/>
              <a:t>Duurzaamheidsagenda 2016-2020 </a:t>
            </a:r>
          </a:p>
          <a:p>
            <a:pPr lvl="2"/>
            <a:r>
              <a:rPr lang="nl-NL" dirty="0"/>
              <a:t>De vier thema’s die momenteel worden uitgewerkt</a:t>
            </a:r>
          </a:p>
          <a:p>
            <a:pPr lvl="1"/>
            <a:r>
              <a:rPr lang="nl-NL" dirty="0"/>
              <a:t>Leiderdorp: </a:t>
            </a:r>
          </a:p>
          <a:p>
            <a:pPr lvl="2"/>
            <a:r>
              <a:rPr lang="nl-NL" dirty="0"/>
              <a:t>Duurzaamheidsagenda 2017-2025 </a:t>
            </a:r>
          </a:p>
          <a:p>
            <a:pPr marL="0" indent="0">
              <a:buNone/>
            </a:pPr>
            <a:r>
              <a:rPr lang="nl-NL" dirty="0"/>
              <a:t>Eerder onderzoek van de Rekenkamercommissie in Leiden </a:t>
            </a:r>
            <a:r>
              <a:rPr lang="nl-NL" sz="2000" dirty="0"/>
              <a:t>(‘Rekenen voor duurzaam Leiden’, 2015)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/>
              <a:t>Het onderzoek heeft een terug- en een vooruitblikkend karakter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26-11-2019</a:t>
            </a:fld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065B895C-C091-364B-8485-014190FD5E86}"/>
              </a:ext>
            </a:extLst>
          </p:cNvPr>
          <p:cNvGrpSpPr/>
          <p:nvPr/>
        </p:nvGrpSpPr>
        <p:grpSpPr>
          <a:xfrm>
            <a:off x="7486650" y="4415405"/>
            <a:ext cx="1919514" cy="1919514"/>
            <a:chOff x="5591628" y="1970314"/>
            <a:chExt cx="4100286" cy="4100286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60E7B0E4-4998-AC46-BBD2-77B761AE7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1628" y="1970314"/>
              <a:ext cx="4100286" cy="4100286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E3517279-9F45-994A-817A-0E7F25DEB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6343787" y="2730298"/>
              <a:ext cx="2210287" cy="21582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434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83878-704F-E942-83D6-2FF0CFD2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Onderzoeksvragen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87411-7BE2-5249-ADC1-1D229008A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Liggen de gemeenten op koers bij de door hen geformuleerde doelstellingen voor duurzaamheid? </a:t>
            </a:r>
          </a:p>
          <a:p>
            <a:r>
              <a:rPr lang="nl-NL" dirty="0" err="1"/>
              <a:t>Subvragen</a:t>
            </a:r>
            <a:r>
              <a:rPr lang="nl-NL" dirty="0"/>
              <a:t> : </a:t>
            </a:r>
          </a:p>
          <a:p>
            <a:pPr lvl="1"/>
            <a:r>
              <a:rPr lang="nl-NL" dirty="0"/>
              <a:t>Hoe hebben de gemeenten het begrip duurzaamheid gedefinieerd? </a:t>
            </a:r>
          </a:p>
          <a:p>
            <a:pPr lvl="1"/>
            <a:r>
              <a:rPr lang="nl-NL" dirty="0"/>
              <a:t>Welke doelen hebben de gemeenten geformuleerd op het gebied van duurzaamheid? </a:t>
            </a:r>
          </a:p>
          <a:p>
            <a:pPr lvl="1"/>
            <a:r>
              <a:rPr lang="nl-NL" dirty="0"/>
              <a:t>Hoe verhouden de door de gemeenten geformuleerde doelen zich tot Europese en landelijke doelen? </a:t>
            </a:r>
          </a:p>
          <a:p>
            <a:pPr lvl="1"/>
            <a:r>
              <a:rPr lang="nl-NL" dirty="0"/>
              <a:t>Zijn de doelen voldoende meetbaar? </a:t>
            </a:r>
          </a:p>
          <a:p>
            <a:pPr lvl="1"/>
            <a:r>
              <a:rPr lang="nl-NL" dirty="0"/>
              <a:t>Hoe hebben de gemeenten invulling gegeven aan deze doelen en ambities? </a:t>
            </a:r>
          </a:p>
          <a:p>
            <a:pPr lvl="1"/>
            <a:r>
              <a:rPr lang="nl-NL" dirty="0"/>
              <a:t>In hoeverre zijn de doelen gerealiseerd en liggen de gemeenten hierbij op koers richting het uiteindelijke doel? 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94D67F-8DAE-3F40-995F-5C710723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B9E595-911D-BE44-AE06-D2CF562B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1368F244-3478-204A-BAC2-9A6528A4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0A2-336B-6047-BBAB-5DD8E3C0F1F5}" type="datetime1">
              <a:rPr lang="nl-NL" smtClean="0"/>
              <a:t>26-11-2019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36D76-DCC1-432B-972A-4E511CC9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Opzet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324DA6-0F60-429D-B224-5E62D135E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Drie onderdelen:</a:t>
            </a:r>
          </a:p>
          <a:p>
            <a:pPr lvl="1"/>
            <a:r>
              <a:rPr lang="nl-NL" dirty="0"/>
              <a:t>In kaart brengen uitgangspunten duurzaamheidsbeleid gemeenten </a:t>
            </a:r>
          </a:p>
          <a:p>
            <a:pPr lvl="1"/>
            <a:r>
              <a:rPr lang="nl-NL" dirty="0"/>
              <a:t>Beoordeling doelstellingen en voortgang op doelen, inclusief de vraag of beide Raden voldoende worden geïnformeerd </a:t>
            </a:r>
          </a:p>
          <a:p>
            <a:pPr lvl="1"/>
            <a:r>
              <a:rPr lang="nl-NL" dirty="0"/>
              <a:t>In kaart brengen beleidsmaatregelen en beoordeling effectiviteit op hoofdlijnen:</a:t>
            </a:r>
          </a:p>
          <a:p>
            <a:pPr lvl="2"/>
            <a:r>
              <a:rPr lang="nl-NL" dirty="0"/>
              <a:t>Is ingezet op doeltreffende beleidsmaatregelen? </a:t>
            </a:r>
          </a:p>
          <a:p>
            <a:pPr lvl="2"/>
            <a:r>
              <a:rPr lang="nl-NL" dirty="0"/>
              <a:t>Inzoomen op de effectiviteit van beleid op twee nader te bepalen deelthema’s</a:t>
            </a:r>
          </a:p>
          <a:p>
            <a:pPr marL="0" indent="0">
              <a:buNone/>
            </a:pPr>
            <a:r>
              <a:rPr lang="nl-NL" dirty="0"/>
              <a:t>Informatie verzamelen via dossieronderzoek en interviews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2D1402-E4F8-4425-B9E4-90A71031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7EC198-2456-4E20-B61B-B6619DDE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B8487B-94DB-4D8D-B316-DBD05C30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38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8E76C-4A25-4174-AD24-34EF7B9B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Uitvoering en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756DE-B5B8-4E65-B201-AEF1ED05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Onderzoek wordt uitgevoerd door CE Delft</a:t>
            </a:r>
          </a:p>
          <a:p>
            <a:r>
              <a:rPr lang="nl-NL" dirty="0"/>
              <a:t>Begeleiding door subcommissie uit Rekenkamercommissie (RKC)</a:t>
            </a:r>
          </a:p>
          <a:p>
            <a:r>
              <a:rPr lang="nl-NL" dirty="0"/>
              <a:t>5 december startoverleg met ambtenaren Leiden en Leiderdorp</a:t>
            </a:r>
          </a:p>
          <a:p>
            <a:r>
              <a:rPr lang="nl-NL" dirty="0"/>
              <a:t>December-februari: in kaart brengen van het hele veld; beoordeling op hoofdlijnen</a:t>
            </a:r>
          </a:p>
          <a:p>
            <a:r>
              <a:rPr lang="nl-NL" dirty="0"/>
              <a:t>Maart: onderzoekers kiezen in overleg met RKC twee deelthema’s</a:t>
            </a:r>
          </a:p>
          <a:p>
            <a:r>
              <a:rPr lang="nl-NL" dirty="0"/>
              <a:t>Maart-mei: verder onderzoek op die deelthema’s</a:t>
            </a:r>
          </a:p>
          <a:p>
            <a:r>
              <a:rPr lang="nl-NL" dirty="0"/>
              <a:t>Mei: concept-eindrapportage; bespreking daarvan met RKC</a:t>
            </a:r>
          </a:p>
          <a:p>
            <a:r>
              <a:rPr lang="nl-NL" dirty="0"/>
              <a:t>Voor het reces: eindrapportage en Rekenkamerbrief aan de Raad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C225DF-E6E4-4A59-AAAA-40EB26E4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F9AFA1-5D75-4340-BC99-0CE56260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6AE896-9800-426E-86FF-80D403AC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02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2374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52152"/>
      </a:accent1>
      <a:accent2>
        <a:srgbClr val="009FE3"/>
      </a:accent2>
      <a:accent3>
        <a:srgbClr val="706F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289</Words>
  <Application>Microsoft Office PowerPoint</Application>
  <PresentationFormat>Diavoorstelling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Duurzaamheid  Leiden en  Leiderdorp </vt:lpstr>
      <vt:lpstr>Aanleiding</vt:lpstr>
      <vt:lpstr>Onderzoeksvragen</vt:lpstr>
      <vt:lpstr>Opzet</vt:lpstr>
      <vt:lpstr>Uitvoering en planning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Helden, Nike van</cp:lastModifiedBy>
  <cp:revision>10</cp:revision>
  <dcterms:created xsi:type="dcterms:W3CDTF">2018-04-12T15:00:45Z</dcterms:created>
  <dcterms:modified xsi:type="dcterms:W3CDTF">2019-11-26T08:48:02Z</dcterms:modified>
</cp:coreProperties>
</file>